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olors8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7.xml" ContentType="application/vnd.openxmlformats-officedocument.drawingml.chart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61" r:id="rId4"/>
    <p:sldId id="266" r:id="rId5"/>
    <p:sldId id="259" r:id="rId6"/>
    <p:sldId id="257" r:id="rId7"/>
    <p:sldId id="262" r:id="rId8"/>
    <p:sldId id="263" r:id="rId9"/>
    <p:sldId id="260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geführte PvP-Angriffe (gesamt)</a:t>
            </a:r>
          </a:p>
        </c:rich>
      </c:tx>
      <c:layout>
        <c:manualLayout>
          <c:xMode val="edge"/>
          <c:yMode val="edge"/>
          <c:x val="0.38406720401176309"/>
          <c:y val="2.043049746997360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angreifende Allianz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Tabelle1!$A$2:$A$6</c:f>
              <c:strCache>
                <c:ptCount val="5"/>
                <c:pt idx="0">
                  <c:v>Pandemic Horde</c:v>
                </c:pt>
                <c:pt idx="1">
                  <c:v>Goonswarm Federation</c:v>
                </c:pt>
                <c:pt idx="2">
                  <c:v>Fraternity</c:v>
                </c:pt>
                <c:pt idx="3">
                  <c:v>The Initiative</c:v>
                </c:pt>
                <c:pt idx="4">
                  <c:v>Dracarys</c:v>
                </c:pt>
              </c:strCache>
            </c:strRef>
          </c:cat>
          <c:val>
            <c:numRef>
              <c:f>Tabelle1!$B$2:$B$6</c:f>
              <c:numCache>
                <c:formatCode>#,##0</c:formatCode>
                <c:ptCount val="5"/>
                <c:pt idx="0">
                  <c:v>3596</c:v>
                </c:pt>
                <c:pt idx="1">
                  <c:v>3343</c:v>
                </c:pt>
                <c:pt idx="2">
                  <c:v>1162</c:v>
                </c:pt>
                <c:pt idx="3">
                  <c:v>827</c:v>
                </c:pt>
                <c:pt idx="4">
                  <c:v>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1B-436F-B038-24CAFFBA83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9309743"/>
        <c:axId val="739311183"/>
      </c:barChart>
      <c:catAx>
        <c:axId val="7393097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Allianz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39311183"/>
        <c:crosses val="autoZero"/>
        <c:auto val="1"/>
        <c:lblAlgn val="ctr"/>
        <c:lblOffset val="100"/>
        <c:noMultiLvlLbl val="0"/>
      </c:catAx>
      <c:valAx>
        <c:axId val="7393111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Anzahl Begegnungen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393097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Verluste</a:t>
            </a:r>
            <a:r>
              <a:rPr lang="de-DE" baseline="0" dirty="0"/>
              <a:t> nach Region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Pure Blind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444-4D7D-A405-F8BCD8B737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Tabelle1!$A$2:$A$3</c:f>
              <c:strCache>
                <c:ptCount val="2"/>
                <c:pt idx="0">
                  <c:v>Goonswarm Federation</c:v>
                </c:pt>
                <c:pt idx="1">
                  <c:v>Pandemic Horde</c:v>
                </c:pt>
              </c:strCache>
            </c:strRef>
          </c:cat>
          <c:val>
            <c:numRef>
              <c:f>Tabelle1!$B$2:$B$3</c:f>
              <c:numCache>
                <c:formatCode>#,##0</c:formatCode>
                <c:ptCount val="2"/>
                <c:pt idx="0">
                  <c:v>77300836768.150085</c:v>
                </c:pt>
                <c:pt idx="1">
                  <c:v>15891559210.220001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44-4D7D-A405-F8BCD8B7375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Pochven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Goonswarm Federation</c:v>
                </c:pt>
                <c:pt idx="1">
                  <c:v>Pandemic Horde</c:v>
                </c:pt>
              </c:strCache>
            </c:strRef>
          </c:cat>
          <c:val>
            <c:numRef>
              <c:f>Tabelle1!$C$2:$C$3</c:f>
              <c:numCache>
                <c:formatCode>#,##0</c:formatCode>
                <c:ptCount val="2"/>
                <c:pt idx="0">
                  <c:v>31800704702.710026</c:v>
                </c:pt>
                <c:pt idx="1">
                  <c:v>55956671167.960052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444-4D7D-A405-F8BCD8B7375E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Delve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444-4D7D-A405-F8BCD8B737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Tabelle1!$A$2:$A$3</c:f>
              <c:strCache>
                <c:ptCount val="2"/>
                <c:pt idx="0">
                  <c:v>Goonswarm Federation</c:v>
                </c:pt>
                <c:pt idx="1">
                  <c:v>Pandemic Horde</c:v>
                </c:pt>
              </c:strCache>
            </c:strRef>
          </c:cat>
          <c:val>
            <c:numRef>
              <c:f>Tabelle1!$D$2:$D$3</c:f>
              <c:numCache>
                <c:formatCode>#,##0</c:formatCode>
                <c:ptCount val="2"/>
                <c:pt idx="0">
                  <c:v>64065560597.759995</c:v>
                </c:pt>
                <c:pt idx="1">
                  <c:v>14570034819.330008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44-4D7D-A405-F8BCD8B7375E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Perrigen Falls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Goonswarm Federation</c:v>
                </c:pt>
                <c:pt idx="1">
                  <c:v>Pandemic Horde</c:v>
                </c:pt>
              </c:strCache>
            </c:strRef>
          </c:cat>
          <c:val>
            <c:numRef>
              <c:f>Tabelle1!$E$2:$E$3</c:f>
              <c:numCache>
                <c:formatCode>#,##0</c:formatCode>
                <c:ptCount val="2"/>
                <c:pt idx="0">
                  <c:v>22658814667.789986</c:v>
                </c:pt>
                <c:pt idx="1">
                  <c:v>49853767534.010056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444-4D7D-A405-F8BCD8B7375E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The Forge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Goonswarm Federation</c:v>
                </c:pt>
                <c:pt idx="1">
                  <c:v>Pandemic Horde</c:v>
                </c:pt>
              </c:strCache>
            </c:strRef>
          </c:cat>
          <c:val>
            <c:numRef>
              <c:f>Tabelle1!$F$2:$F$3</c:f>
              <c:numCache>
                <c:formatCode>#,##0</c:formatCode>
                <c:ptCount val="2"/>
                <c:pt idx="0">
                  <c:v>11587529646.000002</c:v>
                </c:pt>
                <c:pt idx="1">
                  <c:v>36401289731.529976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444-4D7D-A405-F8BCD8B73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97402271"/>
        <c:axId val="797402751"/>
      </c:barChart>
      <c:catAx>
        <c:axId val="7974022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Allianz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7402751"/>
        <c:crosses val="autoZero"/>
        <c:auto val="1"/>
        <c:lblAlgn val="ctr"/>
        <c:lblOffset val="100"/>
        <c:noMultiLvlLbl val="0"/>
      </c:catAx>
      <c:valAx>
        <c:axId val="79740275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Verlust in ISK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7402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ISK-Verlust</a:t>
            </a:r>
            <a:r>
              <a:rPr lang="de-DE" baseline="0" dirty="0"/>
              <a:t> über Kalenderwochen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Goonswarm Federation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0</c:formatCode>
                <c:ptCount val="10"/>
                <c:pt idx="0">
                  <c:v>27</c:v>
                </c:pt>
                <c:pt idx="1">
                  <c:v>28</c:v>
                </c:pt>
                <c:pt idx="2">
                  <c:v>29</c:v>
                </c:pt>
                <c:pt idx="3">
                  <c:v>30</c:v>
                </c:pt>
                <c:pt idx="4">
                  <c:v>31</c:v>
                </c:pt>
                <c:pt idx="5">
                  <c:v>32</c:v>
                </c:pt>
                <c:pt idx="6">
                  <c:v>33</c:v>
                </c:pt>
                <c:pt idx="7">
                  <c:v>34</c:v>
                </c:pt>
                <c:pt idx="8">
                  <c:v>35</c:v>
                </c:pt>
                <c:pt idx="9">
                  <c:v>36</c:v>
                </c:pt>
              </c:numCache>
            </c:numRef>
          </c:cat>
          <c:val>
            <c:numRef>
              <c:f>Tabelle1!$B$2:$B$11</c:f>
              <c:numCache>
                <c:formatCode>#,##0</c:formatCode>
                <c:ptCount val="10"/>
                <c:pt idx="0">
                  <c:v>44124804736.250031</c:v>
                </c:pt>
                <c:pt idx="1">
                  <c:v>13737931857.670004</c:v>
                </c:pt>
                <c:pt idx="2">
                  <c:v>6977670864.9599972</c:v>
                </c:pt>
                <c:pt idx="3">
                  <c:v>3268017797.5099998</c:v>
                </c:pt>
                <c:pt idx="4">
                  <c:v>18450464430.840004</c:v>
                </c:pt>
                <c:pt idx="5">
                  <c:v>6362242298.7599945</c:v>
                </c:pt>
                <c:pt idx="6">
                  <c:v>3997626462.9800034</c:v>
                </c:pt>
                <c:pt idx="7">
                  <c:v>12485976634.400002</c:v>
                </c:pt>
                <c:pt idx="8">
                  <c:v>4148850257.7800002</c:v>
                </c:pt>
                <c:pt idx="9">
                  <c:v>27812812024.760014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E75-4260-9C7B-BBA41C6F983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Pandemic Horde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0</c:formatCode>
                <c:ptCount val="10"/>
                <c:pt idx="0">
                  <c:v>27</c:v>
                </c:pt>
                <c:pt idx="1">
                  <c:v>28</c:v>
                </c:pt>
                <c:pt idx="2">
                  <c:v>29</c:v>
                </c:pt>
                <c:pt idx="3">
                  <c:v>30</c:v>
                </c:pt>
                <c:pt idx="4">
                  <c:v>31</c:v>
                </c:pt>
                <c:pt idx="5">
                  <c:v>32</c:v>
                </c:pt>
                <c:pt idx="6">
                  <c:v>33</c:v>
                </c:pt>
                <c:pt idx="7">
                  <c:v>34</c:v>
                </c:pt>
                <c:pt idx="8">
                  <c:v>35</c:v>
                </c:pt>
                <c:pt idx="9">
                  <c:v>36</c:v>
                </c:pt>
              </c:numCache>
            </c:numRef>
          </c:cat>
          <c:val>
            <c:numRef>
              <c:f>Tabelle1!$C$2:$C$11</c:f>
              <c:numCache>
                <c:formatCode>#,##0</c:formatCode>
                <c:ptCount val="10"/>
                <c:pt idx="0">
                  <c:v>8450881848.9399977</c:v>
                </c:pt>
                <c:pt idx="1">
                  <c:v>3479319016.5999994</c:v>
                </c:pt>
                <c:pt idx="2">
                  <c:v>1199737032.4199998</c:v>
                </c:pt>
                <c:pt idx="3">
                  <c:v>1757524033.6700001</c:v>
                </c:pt>
                <c:pt idx="4">
                  <c:v>2068813343.8100009</c:v>
                </c:pt>
                <c:pt idx="5">
                  <c:v>392255484.40999991</c:v>
                </c:pt>
                <c:pt idx="6">
                  <c:v>615445333.69000006</c:v>
                </c:pt>
                <c:pt idx="7">
                  <c:v>3884154924.4499993</c:v>
                </c:pt>
                <c:pt idx="8">
                  <c:v>1986158452.9300001</c:v>
                </c:pt>
                <c:pt idx="9">
                  <c:v>6627304558.6300011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E75-4260-9C7B-BBA41C6F98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2559663"/>
        <c:axId val="1082559183"/>
      </c:lineChart>
      <c:catAx>
        <c:axId val="1082559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Kalenderwoche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82559183"/>
        <c:crosses val="autoZero"/>
        <c:auto val="1"/>
        <c:lblAlgn val="ctr"/>
        <c:lblOffset val="100"/>
        <c:noMultiLvlLbl val="0"/>
      </c:catAx>
      <c:valAx>
        <c:axId val="10825591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ISK</a:t>
                </a:r>
                <a:r>
                  <a:rPr lang="de-DE" baseline="0" dirty="0"/>
                  <a:t> Verlust</a:t>
                </a:r>
                <a:endParaRPr lang="de-DE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825596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[Diagramm in Microsoft PowerPoint]Tabelle1!PivotTable5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Schiffsverluste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Ergebnis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5F5-4412-9F3C-0973B1900552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65F5-4412-9F3C-0973B190055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Tabelle1!$A$2:$A$23</c:f>
              <c:multiLvlStrCache>
                <c:ptCount val="16"/>
                <c:lvl>
                  <c:pt idx="0">
                    <c:v>Flycatcher</c:v>
                  </c:pt>
                  <c:pt idx="1">
                    <c:v>Sabre</c:v>
                  </c:pt>
                  <c:pt idx="2">
                    <c:v>Eris</c:v>
                  </c:pt>
                  <c:pt idx="3">
                    <c:v>Rokh</c:v>
                  </c:pt>
                  <c:pt idx="4">
                    <c:v>Tempest Fleet Issue</c:v>
                  </c:pt>
                  <c:pt idx="5">
                    <c:v>Tempest</c:v>
                  </c:pt>
                  <c:pt idx="6">
                    <c:v>Caracal</c:v>
                  </c:pt>
                  <c:pt idx="7">
                    <c:v>Exequror Navy Issue</c:v>
                  </c:pt>
                  <c:pt idx="8">
                    <c:v>Osprey</c:v>
                  </c:pt>
                  <c:pt idx="9">
                    <c:v>Vigil</c:v>
                  </c:pt>
                  <c:pt idx="10">
                    <c:v>Condor</c:v>
                  </c:pt>
                  <c:pt idx="11">
                    <c:v>Kestrel</c:v>
                  </c:pt>
                  <c:pt idx="12">
                    <c:v>Cormorant</c:v>
                  </c:pt>
                  <c:pt idx="13">
                    <c:v>Kikimora</c:v>
                  </c:pt>
                  <c:pt idx="14">
                    <c:v>Thrasher</c:v>
                  </c:pt>
                  <c:pt idx="15">
                    <c:v>Dragoon</c:v>
                  </c:pt>
                </c:lvl>
                <c:lvl>
                  <c:pt idx="0">
                    <c:v>Interdictor</c:v>
                  </c:pt>
                  <c:pt idx="3">
                    <c:v>Battleship</c:v>
                  </c:pt>
                  <c:pt idx="6">
                    <c:v>Cruiser</c:v>
                  </c:pt>
                  <c:pt idx="9">
                    <c:v>Frigate</c:v>
                  </c:pt>
                  <c:pt idx="12">
                    <c:v>Destroyer</c:v>
                  </c:pt>
                </c:lvl>
              </c:multiLvlStrCache>
            </c:multiLvlStrRef>
          </c:cat>
          <c:val>
            <c:numRef>
              <c:f>Tabelle1!$B$2:$B$23</c:f>
              <c:numCache>
                <c:formatCode>General</c:formatCode>
                <c:ptCount val="16"/>
                <c:pt idx="0">
                  <c:v>249</c:v>
                </c:pt>
                <c:pt idx="1">
                  <c:v>123</c:v>
                </c:pt>
                <c:pt idx="2">
                  <c:v>23</c:v>
                </c:pt>
                <c:pt idx="3">
                  <c:v>186</c:v>
                </c:pt>
                <c:pt idx="4">
                  <c:v>129</c:v>
                </c:pt>
                <c:pt idx="5">
                  <c:v>47</c:v>
                </c:pt>
                <c:pt idx="6">
                  <c:v>156</c:v>
                </c:pt>
                <c:pt idx="7">
                  <c:v>107</c:v>
                </c:pt>
                <c:pt idx="8">
                  <c:v>50</c:v>
                </c:pt>
                <c:pt idx="9">
                  <c:v>104</c:v>
                </c:pt>
                <c:pt idx="10">
                  <c:v>71</c:v>
                </c:pt>
                <c:pt idx="11">
                  <c:v>71</c:v>
                </c:pt>
                <c:pt idx="12">
                  <c:v>140</c:v>
                </c:pt>
                <c:pt idx="13">
                  <c:v>42</c:v>
                </c:pt>
                <c:pt idx="14">
                  <c:v>20</c:v>
                </c:pt>
                <c:pt idx="1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5F5-4412-9F3C-0973B19005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95707231"/>
        <c:axId val="795709631"/>
      </c:barChart>
      <c:catAx>
        <c:axId val="795707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Schiffsklasse/Schiffstyp</a:t>
                </a:r>
              </a:p>
            </c:rich>
          </c:tx>
          <c:layout>
            <c:manualLayout>
              <c:xMode val="edge"/>
              <c:yMode val="edge"/>
              <c:x val="0.39529071610784516"/>
              <c:y val="0.929996244833198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5709631"/>
        <c:crosses val="autoZero"/>
        <c:auto val="1"/>
        <c:lblAlgn val="ctr"/>
        <c:lblOffset val="100"/>
        <c:noMultiLvlLbl val="0"/>
      </c:catAx>
      <c:valAx>
        <c:axId val="7957096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Anzahl</a:t>
                </a:r>
                <a:r>
                  <a:rPr lang="de-DE" baseline="0" dirty="0"/>
                  <a:t> Verluste</a:t>
                </a:r>
                <a:endParaRPr lang="de-DE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57072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Verluste nach Schiffsgruppe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Verluste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B04-4720-88C9-327211A7329B}"/>
              </c:ext>
            </c:extLst>
          </c:dPt>
          <c:dPt>
            <c:idx val="1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F54-41B2-BFD7-6B905B24AF99}"/>
              </c:ext>
            </c:extLst>
          </c:dPt>
          <c:dLbls>
            <c:dLbl>
              <c:idx val="0"/>
              <c:layout>
                <c:manualLayout>
                  <c:x val="-0.16110068806955474"/>
                  <c:y val="0.13169098792141634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04-4720-88C9-327211A7329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Tabelle1!$A$2:$A$3</c:f>
              <c:strCache>
                <c:ptCount val="2"/>
                <c:pt idx="0">
                  <c:v>Battleship</c:v>
                </c:pt>
                <c:pt idx="1">
                  <c:v>Interdictor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457</c:v>
                </c:pt>
                <c:pt idx="1">
                  <c:v>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04-4720-88C9-327211A732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Verluste nach Schiffstyp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Verluste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095-4CA1-86A5-2A62AD884314}"/>
              </c:ext>
            </c:extLst>
          </c:dPt>
          <c:dPt>
            <c:idx val="1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88-4F68-9A30-420A492342DB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095-4CA1-86A5-2A62AD884314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095-4CA1-86A5-2A62AD884314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0626693376324706"/>
                      <c:h val="0.1504270210189808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6688-4F68-9A30-420A492342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0">
                  <c:v>Flycatcher</c:v>
                </c:pt>
                <c:pt idx="1">
                  <c:v>Rokh</c:v>
                </c:pt>
                <c:pt idx="2">
                  <c:v>Sabre</c:v>
                </c:pt>
                <c:pt idx="3">
                  <c:v>Tempest Fleet Issue</c:v>
                </c:pt>
              </c:strCache>
            </c:strRef>
          </c:cat>
          <c:val>
            <c:numRef>
              <c:f>Tabelle1!$B$2:$B$5</c:f>
              <c:numCache>
                <c:formatCode>#,##0</c:formatCode>
                <c:ptCount val="4"/>
                <c:pt idx="0">
                  <c:v>249</c:v>
                </c:pt>
                <c:pt idx="1">
                  <c:v>186</c:v>
                </c:pt>
                <c:pt idx="2">
                  <c:v>123</c:v>
                </c:pt>
                <c:pt idx="3">
                  <c:v>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88-4F68-9A30-420A492342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Verlustmenge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Tabelle1!$A$2:$A$4</c:f>
              <c:strCache>
                <c:ptCount val="3"/>
                <c:pt idx="0">
                  <c:v>KI-TL0</c:v>
                </c:pt>
                <c:pt idx="1">
                  <c:v>4-ABS8</c:v>
                </c:pt>
                <c:pt idx="2">
                  <c:v>T5ZI-S</c:v>
                </c:pt>
              </c:strCache>
            </c:strRef>
          </c:cat>
          <c:val>
            <c:numRef>
              <c:f>Tabelle1!$B$2:$B$4</c:f>
              <c:numCache>
                <c:formatCode>#,##0</c:formatCode>
                <c:ptCount val="3"/>
                <c:pt idx="0">
                  <c:v>209</c:v>
                </c:pt>
                <c:pt idx="1">
                  <c:v>182</c:v>
                </c:pt>
                <c:pt idx="2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C-46A5-A733-F17DF4C664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8146479"/>
        <c:axId val="728146959"/>
      </c:barChart>
      <c:catAx>
        <c:axId val="7281464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Sonnensystem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28146959"/>
        <c:crosses val="autoZero"/>
        <c:auto val="1"/>
        <c:lblAlgn val="ctr"/>
        <c:lblOffset val="100"/>
        <c:noMultiLvlLbl val="0"/>
      </c:catAx>
      <c:valAx>
        <c:axId val="72814695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Verluste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281464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Sicherheitsstufe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Tabelle1!$A$2:$A$4</c:f>
              <c:strCache>
                <c:ptCount val="3"/>
                <c:pt idx="0">
                  <c:v>KI-TL0</c:v>
                </c:pt>
                <c:pt idx="1">
                  <c:v>4-ABS8</c:v>
                </c:pt>
                <c:pt idx="2">
                  <c:v>T5ZI-S</c:v>
                </c:pt>
              </c:strCache>
            </c:strRef>
          </c:cat>
          <c:val>
            <c:numRef>
              <c:f>Tabelle1!$B$2:$B$4</c:f>
              <c:numCache>
                <c:formatCode>#,##0.0</c:formatCode>
                <c:ptCount val="3"/>
                <c:pt idx="0">
                  <c:v>-0.2</c:v>
                </c:pt>
                <c:pt idx="1">
                  <c:v>-0.2</c:v>
                </c:pt>
                <c:pt idx="2">
                  <c:v>-0.1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10-49F6-9356-372AF2F31B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62836719"/>
        <c:axId val="733899983"/>
      </c:barChart>
      <c:catAx>
        <c:axId val="86283671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Sonnensystem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33899983"/>
        <c:crosses val="autoZero"/>
        <c:auto val="1"/>
        <c:lblAlgn val="ctr"/>
        <c:lblOffset val="95"/>
        <c:noMultiLvlLbl val="0"/>
      </c:catAx>
      <c:valAx>
        <c:axId val="733899983"/>
        <c:scaling>
          <c:orientation val="minMax"/>
          <c:max val="1"/>
          <c:min val="-1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Sicherheitsstufe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628367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910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5516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903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671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4438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326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4206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789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4479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312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9902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3F635E5-E323-453D-AA14-E3CD4DD871E0}" type="datetimeFigureOut">
              <a:rPr lang="de-DE" smtClean="0"/>
              <a:t>25.06.2024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6BF0CE17-44BE-4B4E-A667-6C27BA69197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5630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146AD-ABF4-4EED-E176-C79E605DAA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EVE Online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05D373-FBD8-A8E4-EF0E-8C8DE9091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Aufbau einer Produktionscorperation</a:t>
            </a:r>
          </a:p>
        </p:txBody>
      </p:sp>
    </p:spTree>
    <p:extLst>
      <p:ext uri="{BB962C8B-B14F-4D97-AF65-F5344CB8AC3E}">
        <p14:creationId xmlns:p14="http://schemas.microsoft.com/office/powerpoint/2010/main" val="242162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8E508-B765-ED0D-3B87-684DBA68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Produktionsort</a:t>
            </a:r>
            <a:br>
              <a:rPr lang="de-DE" dirty="0"/>
            </a:br>
            <a:r>
              <a:rPr lang="de-DE" sz="1600" dirty="0"/>
              <a:t>prozentualer Vergleich (Dringlichkeit)</a:t>
            </a:r>
          </a:p>
        </p:txBody>
      </p:sp>
      <p:graphicFrame>
        <p:nvGraphicFramePr>
          <p:cNvPr id="13" name="Inhaltsplatzhalter 12">
            <a:extLst>
              <a:ext uri="{FF2B5EF4-FFF2-40B4-BE49-F238E27FC236}">
                <a16:creationId xmlns:a16="http://schemas.microsoft.com/office/drawing/2014/main" id="{C5905948-2FA8-3544-71DB-67D35A1A5D8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83392586"/>
              </p:ext>
            </p:extLst>
          </p:nvPr>
        </p:nvGraphicFramePr>
        <p:xfrm>
          <a:off x="1262063" y="1828800"/>
          <a:ext cx="44799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9766DC65-5DA7-2C25-EA1D-5520361045C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45838812"/>
              </p:ext>
            </p:extLst>
          </p:nvPr>
        </p:nvGraphicFramePr>
        <p:xfrm>
          <a:off x="6126163" y="1828800"/>
          <a:ext cx="4481512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62843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8E508-B765-ED0D-3B87-684DBA68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de-DE" sz="1600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9A68106B-53C3-A6B3-B7DD-184FAD557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Unterstützung der Allianz „Goonswarm Federation“ um den Konflikt gegen die „Pandemic Horde“ aufrecht zu erhalten</a:t>
            </a:r>
          </a:p>
          <a:p>
            <a:pPr lvl="1"/>
            <a:r>
              <a:rPr lang="de-DE" sz="1200" dirty="0"/>
              <a:t>dies bedeutet eine dauerhafte Produktion und ISK-Einnahmequelle für uns</a:t>
            </a:r>
          </a:p>
          <a:p>
            <a:pPr lvl="1"/>
            <a:endParaRPr lang="de-DE" sz="100" dirty="0"/>
          </a:p>
          <a:p>
            <a:r>
              <a:rPr lang="de-DE" dirty="0"/>
              <a:t>Fokus auf die verlustreichsten Regionen „Pure Blind“ und „Delve“</a:t>
            </a:r>
          </a:p>
          <a:p>
            <a:pPr lvl="1"/>
            <a:r>
              <a:rPr lang="de-DE" sz="1200" dirty="0"/>
              <a:t>Belieferung in die hart verlustreichsten Sonnensysteme „KI-TL0“; „4-ABS8“ &amp; „T5ZI-S“</a:t>
            </a:r>
          </a:p>
          <a:p>
            <a:pPr lvl="1"/>
            <a:r>
              <a:rPr lang="de-DE" sz="1200" dirty="0"/>
              <a:t>diese sind vom Sicherheitsstatus weniger gefährlich (zwischen -0,1 und -0,2) </a:t>
            </a:r>
          </a:p>
          <a:p>
            <a:pPr lvl="1"/>
            <a:endParaRPr lang="de-DE" sz="100" dirty="0"/>
          </a:p>
          <a:p>
            <a:r>
              <a:rPr lang="de-DE" dirty="0"/>
              <a:t>Produktionswahl auf die Schiffe „Flycatcher“ und „Rokh“, da die Verluste dieser am höchsten sind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E103238-12EE-B480-7CA1-4E1DECEAB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365" y="4519133"/>
            <a:ext cx="1924996" cy="159432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FA891DF-2CEC-98E7-03D7-F00CE9C7D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9854" y="4519133"/>
            <a:ext cx="1924996" cy="159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2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8E508-B765-ED0D-3B87-684DBA681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929" y="6001655"/>
            <a:ext cx="7475728" cy="682579"/>
          </a:xfrm>
        </p:spPr>
        <p:txBody>
          <a:bodyPr>
            <a:normAutofit fontScale="90000"/>
          </a:bodyPr>
          <a:lstStyle/>
          <a:p>
            <a:r>
              <a:rPr lang="de-DE" dirty="0"/>
              <a:t>Danke für die Aufmerksamkeit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71209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8D61D-E4DA-68E6-F8E9-CF694398F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F77B1C-DABD-49B1-C383-84EBD51EB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339008"/>
            <a:ext cx="4867789" cy="2807459"/>
          </a:xfrm>
        </p:spPr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EVE Online – eine Kurzerklärung</a:t>
            </a:r>
          </a:p>
          <a:p>
            <a:r>
              <a:rPr lang="de-DE" dirty="0"/>
              <a:t>EVE Online – was ist Produktion?</a:t>
            </a:r>
          </a:p>
          <a:p>
            <a:r>
              <a:rPr lang="de-DE" dirty="0"/>
              <a:t>Produktionsziel - für wen möchten wir produzieren?</a:t>
            </a:r>
          </a:p>
          <a:p>
            <a:r>
              <a:rPr lang="de-DE" dirty="0"/>
              <a:t>Wo möchten wir produzieren?</a:t>
            </a:r>
          </a:p>
          <a:p>
            <a:r>
              <a:rPr lang="de-DE" dirty="0"/>
              <a:t>Was möchten wir produzieren?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363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8D61D-E4DA-68E6-F8E9-CF694398F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272" y="528970"/>
            <a:ext cx="9692640" cy="1325562"/>
          </a:xfrm>
        </p:spPr>
        <p:txBody>
          <a:bodyPr/>
          <a:lstStyle/>
          <a:p>
            <a:r>
              <a:rPr lang="de-DE" dirty="0"/>
              <a:t>Was ist EVE Online?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F77B1C-DABD-49B1-C383-84EBD51EB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272" y="2481926"/>
            <a:ext cx="8595360" cy="2521543"/>
          </a:xfrm>
        </p:spPr>
        <p:txBody>
          <a:bodyPr/>
          <a:lstStyle/>
          <a:p>
            <a:r>
              <a:rPr lang="de-DE" b="0" i="0" dirty="0">
                <a:solidFill>
                  <a:srgbClr val="FFFFFF"/>
                </a:solidFill>
                <a:effectLst/>
                <a:latin typeface="Shentox"/>
              </a:rPr>
              <a:t>EVE Online ist ein kostenloses und von Spielern bestimmtes Weltraum-MMORPG, in dem du aus unzähligen Möglichkeiten deinen Weg wählst.</a:t>
            </a:r>
          </a:p>
          <a:p>
            <a:pPr algn="l"/>
            <a:r>
              <a:rPr lang="de-DE" b="0" i="0" dirty="0">
                <a:solidFill>
                  <a:srgbClr val="FFFFFF"/>
                </a:solidFill>
                <a:effectLst/>
                <a:latin typeface="Shentox"/>
              </a:rPr>
              <a:t>Steuere deine Raumschiffe und erlebe intensive PVP- und PVE-Schlachten sowie eine florierende, interaktive Wirtschaft.</a:t>
            </a:r>
          </a:p>
          <a:p>
            <a:pPr algn="l"/>
            <a:r>
              <a:rPr lang="de-DE" b="0" i="0" dirty="0">
                <a:solidFill>
                  <a:srgbClr val="FFFFFF"/>
                </a:solidFill>
                <a:effectLst/>
                <a:latin typeface="Shentox"/>
              </a:rPr>
              <a:t>Erkunde mehr als 7.000 Sonnensysteme mit Hunderttausenden von anderen Spielern. Schlage verschiedene Karrierepfade ein und übe dich in Krieg, Politik, Piraterie, Handel, Industrie, Mining und Erkundungen.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AutoShape 1" descr="Star systems">
            <a:extLst>
              <a:ext uri="{FF2B5EF4-FFF2-40B4-BE49-F238E27FC236}">
                <a16:creationId xmlns:a16="http://schemas.microsoft.com/office/drawing/2014/main" id="{CA208003-6588-2E35-A5C2-1E3DC97DF7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92392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854553D-8BE6-9DED-0AFE-E9616A5F0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032" y="5302366"/>
            <a:ext cx="814523" cy="85464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47D8D15-9E91-9A50-B35C-9B7C403C6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741" y="5302367"/>
            <a:ext cx="801006" cy="85464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1B0AF56-99FF-AC19-E835-DED3C6F811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7007" y="5302367"/>
            <a:ext cx="1291601" cy="85464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DBDD711-6538-3994-FED0-94F019FF77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6794" y="5312043"/>
            <a:ext cx="939505" cy="85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7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8D61D-E4DA-68E6-F8E9-CF694398F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272" y="528970"/>
            <a:ext cx="9692640" cy="1325562"/>
          </a:xfrm>
        </p:spPr>
        <p:txBody>
          <a:bodyPr/>
          <a:lstStyle/>
          <a:p>
            <a:r>
              <a:rPr lang="de-DE" dirty="0"/>
              <a:t>Was ist Produktion in EVE Online?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F77B1C-DABD-49B1-C383-84EBD51EB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272" y="2482851"/>
            <a:ext cx="8595360" cy="2343150"/>
          </a:xfrm>
        </p:spPr>
        <p:txBody>
          <a:bodyPr>
            <a:normAutofit/>
          </a:bodyPr>
          <a:lstStyle/>
          <a:p>
            <a:r>
              <a:rPr lang="de-DE" b="0" i="0" dirty="0">
                <a:effectLst/>
                <a:latin typeface="Lato" panose="020F0502020204030204" pitchFamily="34" charset="0"/>
              </a:rPr>
              <a:t>Produktion bei EVE ist der Grundstock, der das Spielen eigentlich erst möglich macht. Von der kleinsten Patrone, dem kleinsten Kristall bis zu den größten Schiffen und Stationen – ist alles von Spielern erbaut worden.</a:t>
            </a:r>
          </a:p>
          <a:p>
            <a:r>
              <a:rPr lang="de-DE" dirty="0">
                <a:latin typeface="Lato" panose="020F0502020204030204" pitchFamily="34" charset="0"/>
              </a:rPr>
              <a:t>Ressourcen werden entweder geliefert oder selbst abgebaut</a:t>
            </a:r>
          </a:p>
          <a:p>
            <a:r>
              <a:rPr lang="de-DE" dirty="0">
                <a:latin typeface="Lato" panose="020F0502020204030204" pitchFamily="34" charset="0"/>
              </a:rPr>
              <a:t>Alles was erbaut wurde, kann auch zerstört werden</a:t>
            </a:r>
          </a:p>
          <a:p>
            <a:pPr lvl="1"/>
            <a:r>
              <a:rPr lang="de-DE" dirty="0">
                <a:latin typeface="Lato" panose="020F0502020204030204" pitchFamily="34" charset="0"/>
              </a:rPr>
              <a:t>Produktion ist also der profitabelste Weg um ISK zu verdienen</a:t>
            </a:r>
          </a:p>
        </p:txBody>
      </p:sp>
      <p:sp>
        <p:nvSpPr>
          <p:cNvPr id="3" name="AutoShape 1" descr="Star systems">
            <a:extLst>
              <a:ext uri="{FF2B5EF4-FFF2-40B4-BE49-F238E27FC236}">
                <a16:creationId xmlns:a16="http://schemas.microsoft.com/office/drawing/2014/main" id="{CA208003-6588-2E35-A5C2-1E3DC97DF7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92392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854553D-8BE6-9DED-0AFE-E9616A5F0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032" y="5302366"/>
            <a:ext cx="814523" cy="85464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47D8D15-9E91-9A50-B35C-9B7C403C6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741" y="5302367"/>
            <a:ext cx="801006" cy="85464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1B0AF56-99FF-AC19-E835-DED3C6F811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7007" y="5302367"/>
            <a:ext cx="1291601" cy="85464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DBDD711-6538-3994-FED0-94F019FF77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6794" y="5312043"/>
            <a:ext cx="939505" cy="85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4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8E508-B765-ED0D-3B87-684DBA68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Produktionsziele</a:t>
            </a:r>
            <a:br>
              <a:rPr lang="de-DE" dirty="0"/>
            </a:br>
            <a:r>
              <a:rPr lang="de-DE" sz="1600" dirty="0"/>
              <a:t>Top 5 Allianzen im Vergleich</a:t>
            </a:r>
            <a:endParaRPr lang="de-DE" dirty="0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00E3C886-BF3B-B936-56A4-3C9FACCEA8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478847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0791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336FA-6A36-75B5-3786-495A5BB86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ISK-Verluste nach Region</a:t>
            </a:r>
            <a:br>
              <a:rPr lang="de-DE" dirty="0"/>
            </a:br>
            <a:r>
              <a:rPr lang="de-DE" sz="1600" dirty="0"/>
              <a:t>Goonswarm Federation vs. Pandemic Horde</a:t>
            </a:r>
            <a:endParaRPr lang="de-DE" dirty="0"/>
          </a:p>
        </p:txBody>
      </p:sp>
      <p:graphicFrame>
        <p:nvGraphicFramePr>
          <p:cNvPr id="10" name="Inhaltsplatzhalter 9">
            <a:extLst>
              <a:ext uri="{FF2B5EF4-FFF2-40B4-BE49-F238E27FC236}">
                <a16:creationId xmlns:a16="http://schemas.microsoft.com/office/drawing/2014/main" id="{A261617A-6351-8E92-4493-45B5107620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253414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1294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336FA-6A36-75B5-3786-495A5BB8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063" y="385638"/>
            <a:ext cx="10075172" cy="1325562"/>
          </a:xfrm>
        </p:spPr>
        <p:txBody>
          <a:bodyPr/>
          <a:lstStyle/>
          <a:p>
            <a:r>
              <a:rPr lang="de-DE" dirty="0"/>
              <a:t>Verlustvergleiche</a:t>
            </a:r>
            <a:br>
              <a:rPr lang="de-DE" dirty="0"/>
            </a:br>
            <a:r>
              <a:rPr lang="de-DE" sz="1600" dirty="0"/>
              <a:t>Regionen Pure Blind &amp; Delve</a:t>
            </a:r>
            <a:endParaRPr lang="de-DE" dirty="0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9516B732-3F37-7759-F947-CEFEFBF196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5282800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7635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336FA-6A36-75B5-3786-495A5BB8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063" y="385638"/>
            <a:ext cx="10075172" cy="1325562"/>
          </a:xfrm>
        </p:spPr>
        <p:txBody>
          <a:bodyPr/>
          <a:lstStyle/>
          <a:p>
            <a:r>
              <a:rPr lang="de-DE" dirty="0"/>
              <a:t>Verlustvergleiche</a:t>
            </a:r>
            <a:br>
              <a:rPr lang="de-DE" dirty="0"/>
            </a:br>
            <a:r>
              <a:rPr lang="de-DE" sz="1600" dirty="0"/>
              <a:t>Regionen Pure Blind &amp; Delve</a:t>
            </a:r>
            <a:endParaRPr lang="de-DE" dirty="0"/>
          </a:p>
        </p:txBody>
      </p:sp>
      <p:graphicFrame>
        <p:nvGraphicFramePr>
          <p:cNvPr id="16" name="Inhaltsplatzhalter 15">
            <a:extLst>
              <a:ext uri="{FF2B5EF4-FFF2-40B4-BE49-F238E27FC236}">
                <a16:creationId xmlns:a16="http://schemas.microsoft.com/office/drawing/2014/main" id="{30316A5A-3FDD-6BDE-2CD0-F4C2419586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6981083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4997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8E508-B765-ED0D-3B87-684DBA68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Schiffsverluste</a:t>
            </a:r>
            <a:br>
              <a:rPr lang="de-DE" dirty="0"/>
            </a:br>
            <a:r>
              <a:rPr lang="de-DE" sz="1600" dirty="0"/>
              <a:t>prozentualer Vergleich</a:t>
            </a:r>
          </a:p>
        </p:txBody>
      </p:sp>
      <p:graphicFrame>
        <p:nvGraphicFramePr>
          <p:cNvPr id="11" name="Inhaltsplatzhalter 10">
            <a:extLst>
              <a:ext uri="{FF2B5EF4-FFF2-40B4-BE49-F238E27FC236}">
                <a16:creationId xmlns:a16="http://schemas.microsoft.com/office/drawing/2014/main" id="{14EF147A-8254-254D-5269-8D62852125B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01877282"/>
              </p:ext>
            </p:extLst>
          </p:nvPr>
        </p:nvGraphicFramePr>
        <p:xfrm>
          <a:off x="1262063" y="1828800"/>
          <a:ext cx="44799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Inhaltsplatzhalter 14">
            <a:extLst>
              <a:ext uri="{FF2B5EF4-FFF2-40B4-BE49-F238E27FC236}">
                <a16:creationId xmlns:a16="http://schemas.microsoft.com/office/drawing/2014/main" id="{68BFAA1C-9B7F-2F79-1883-60D2FBA8807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97872215"/>
              </p:ext>
            </p:extLst>
          </p:nvPr>
        </p:nvGraphicFramePr>
        <p:xfrm>
          <a:off x="6096000" y="2111720"/>
          <a:ext cx="4188747" cy="40684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3374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ussicht">
  <a:themeElements>
    <a:clrScheme name="Aussich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9E0BCFBD4698A4B89BC6FEF29926722" ma:contentTypeVersion="15" ma:contentTypeDescription="Ein neues Dokument erstellen." ma:contentTypeScope="" ma:versionID="0c5a3896e1a0fbe51327c7d8815a1d18">
  <xsd:schema xmlns:xsd="http://www.w3.org/2001/XMLSchema" xmlns:xs="http://www.w3.org/2001/XMLSchema" xmlns:p="http://schemas.microsoft.com/office/2006/metadata/properties" xmlns:ns2="27d19546-9c69-46ef-94ad-d516db66ac5a" xmlns:ns3="6d2c1a03-2224-4894-a09f-47ee9ac7f120" targetNamespace="http://schemas.microsoft.com/office/2006/metadata/properties" ma:root="true" ma:fieldsID="3d7645d2168de07afb6627f0aba2cb4d" ns2:_="" ns3:_="">
    <xsd:import namespace="27d19546-9c69-46ef-94ad-d516db66ac5a"/>
    <xsd:import namespace="6d2c1a03-2224-4894-a09f-47ee9ac7f12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d19546-9c69-46ef-94ad-d516db66ac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b13184fc-9620-4d23-8b41-34b83b6e2bb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2c1a03-2224-4894-a09f-47ee9ac7f120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295667d-95bb-499e-b5d7-32814dc10549}" ma:internalName="TaxCatchAll" ma:showField="CatchAllData" ma:web="6d2c1a03-2224-4894-a09f-47ee9ac7f12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d2c1a03-2224-4894-a09f-47ee9ac7f120" xsi:nil="true"/>
    <lcf76f155ced4ddcb4097134ff3c332f xmlns="27d19546-9c69-46ef-94ad-d516db66ac5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88DF2D2-6625-4D1D-9EF3-FA9FA411D332}"/>
</file>

<file path=customXml/itemProps2.xml><?xml version="1.0" encoding="utf-8"?>
<ds:datastoreItem xmlns:ds="http://schemas.openxmlformats.org/officeDocument/2006/customXml" ds:itemID="{A325A145-4B78-4CB9-A247-D0C785F2D395}"/>
</file>

<file path=customXml/itemProps3.xml><?xml version="1.0" encoding="utf-8"?>
<ds:datastoreItem xmlns:ds="http://schemas.openxmlformats.org/officeDocument/2006/customXml" ds:itemID="{384341D2-5180-4F08-A920-EBC6727958FE}"/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363</Words>
  <Application>Microsoft Office PowerPoint</Application>
  <PresentationFormat>Breitbild</PresentationFormat>
  <Paragraphs>56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Century Schoolbook</vt:lpstr>
      <vt:lpstr>Lato</vt:lpstr>
      <vt:lpstr>Shentox</vt:lpstr>
      <vt:lpstr>Wingdings 2</vt:lpstr>
      <vt:lpstr>Aussicht</vt:lpstr>
      <vt:lpstr>EVE Online</vt:lpstr>
      <vt:lpstr>Agenda</vt:lpstr>
      <vt:lpstr>Was ist EVE Online?</vt:lpstr>
      <vt:lpstr>Was ist Produktion in EVE Online?</vt:lpstr>
      <vt:lpstr>Produktionsziele Top 5 Allianzen im Vergleich</vt:lpstr>
      <vt:lpstr>ISK-Verluste nach Region Goonswarm Federation vs. Pandemic Horde</vt:lpstr>
      <vt:lpstr>Verlustvergleiche Regionen Pure Blind &amp; Delve</vt:lpstr>
      <vt:lpstr>Verlustvergleiche Regionen Pure Blind &amp; Delve</vt:lpstr>
      <vt:lpstr>Schiffsverluste prozentualer Vergleich</vt:lpstr>
      <vt:lpstr>Produktionsort prozentualer Vergleich (Dringlichkeit)</vt:lpstr>
      <vt:lpstr>Fazit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Sven Klein</dc:creator>
  <cp:lastModifiedBy>Sven Klein</cp:lastModifiedBy>
  <cp:revision>10</cp:revision>
  <dcterms:created xsi:type="dcterms:W3CDTF">2024-06-24T14:27:15Z</dcterms:created>
  <dcterms:modified xsi:type="dcterms:W3CDTF">2024-06-25T09:40:58Z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0x010100F9E0BCFBD4698A4B89BC6FEF29926722</vt:lpwstr>
  </property>
</Properties>
</file>

<file path=docProps/thumbnail.jpeg>
</file>